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bbc80b4f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bbc80b4f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52007d3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52007d3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51df42413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51df42413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51df42413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51df42413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91b12a96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91b12a96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8d329de5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8d329de5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91b12a96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91b12a96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51df42413_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51df42413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6bbc80b4f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6bbc80b4f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51df42413_2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51df42413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latin typeface="Raleway"/>
                <a:ea typeface="Raleway"/>
                <a:cs typeface="Raleway"/>
                <a:sym typeface="Raleway"/>
              </a:rPr>
              <a:t>기밀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600">
                <a:latin typeface="Raleway"/>
                <a:ea typeface="Raleway"/>
                <a:cs typeface="Raleway"/>
                <a:sym typeface="Raleway"/>
              </a:rPr>
              <a:t>회사 이름</a:t>
            </a:r>
            <a:r>
              <a:rPr lang="ko" sz="600">
                <a:latin typeface="Raleway"/>
                <a:ea typeface="Raleway"/>
                <a:cs typeface="Raleway"/>
                <a:sym typeface="Raleway"/>
              </a:rPr>
              <a:t>용으로 맞춤설정됨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latin typeface="Raleway"/>
                <a:ea typeface="Raleway"/>
                <a:cs typeface="Raleway"/>
                <a:sym typeface="Raleway"/>
              </a:rPr>
              <a:t>버전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기밀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회사 이름</a:t>
            </a:r>
            <a:r>
              <a:rPr lang="ko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용으로 맞춤설정됨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버전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28380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000000"/>
                </a:solidFill>
              </a:rPr>
              <a:t>System Design</a:t>
            </a:r>
            <a:endParaRPr/>
          </a:p>
        </p:txBody>
      </p:sp>
      <p:sp>
        <p:nvSpPr>
          <p:cNvPr id="177" name="Google Shape;177;p18"/>
          <p:cNvSpPr txBox="1"/>
          <p:nvPr/>
        </p:nvSpPr>
        <p:spPr>
          <a:xfrm>
            <a:off x="729563" y="2263594"/>
            <a:ext cx="48909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IN One 파악</a:t>
            </a:r>
            <a:endParaRPr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18"/>
          <p:cNvSpPr txBox="1"/>
          <p:nvPr/>
        </p:nvSpPr>
        <p:spPr>
          <a:xfrm>
            <a:off x="5620475" y="2948500"/>
            <a:ext cx="3073500" cy="17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201310842 전민웅</a:t>
            </a:r>
            <a:endParaRPr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201314651 이원재</a:t>
            </a:r>
            <a:endParaRPr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201214777 신필규</a:t>
            </a:r>
            <a:endParaRPr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201414014 방성민</a:t>
            </a:r>
            <a:endParaRPr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201546169 김인범</a:t>
            </a:r>
            <a:endParaRPr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프로젝트 진척도</a:t>
            </a:r>
            <a:endParaRPr sz="1200"/>
          </a:p>
        </p:txBody>
      </p:sp>
      <p:sp>
        <p:nvSpPr>
          <p:cNvPr id="242" name="Google Shape;242;p27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FFFFFF"/>
                </a:solidFill>
              </a:rPr>
              <a:t>물품 추가 구매 (서류 완료)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FFFFFF"/>
                </a:solidFill>
              </a:rPr>
              <a:t>LCD, 제스쳐 센서, flame 코딩 (완료)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해야 할 것</a:t>
            </a:r>
            <a:endParaRPr sz="1200"/>
          </a:p>
        </p:txBody>
      </p:sp>
      <p:sp>
        <p:nvSpPr>
          <p:cNvPr id="248" name="Google Shape;248;p28"/>
          <p:cNvSpPr txBox="1"/>
          <p:nvPr>
            <p:ph idx="4294967295" type="body"/>
          </p:nvPr>
        </p:nvSpPr>
        <p:spPr>
          <a:xfrm>
            <a:off x="729450" y="1922411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FFFFFF"/>
                </a:solidFill>
              </a:rPr>
              <a:t>linc사업단 보고서 제출 및 판넬 내용 작업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FFFFFF"/>
                </a:solidFill>
              </a:rPr>
              <a:t>적외선 센서를 이용한 인원 카운팅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FFFFFF"/>
                </a:solidFill>
              </a:rPr>
              <a:t>통신망 구축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FFFFFF"/>
                </a:solidFill>
              </a:rPr>
              <a:t>웹서버 (다음주 내로 완성 예정)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프로젝트 계획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/>
          <p:nvPr>
            <p:ph type="title"/>
          </p:nvPr>
        </p:nvSpPr>
        <p:spPr>
          <a:xfrm>
            <a:off x="727800" y="12959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</a:rPr>
              <a:t>비전</a:t>
            </a:r>
            <a:endParaRPr sz="800"/>
          </a:p>
        </p:txBody>
      </p:sp>
      <p:sp>
        <p:nvSpPr>
          <p:cNvPr id="259" name="Google Shape;259;p30"/>
          <p:cNvSpPr txBox="1"/>
          <p:nvPr/>
        </p:nvSpPr>
        <p:spPr>
          <a:xfrm>
            <a:off x="1462814" y="2881150"/>
            <a:ext cx="18303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>
                <a:latin typeface="Lato"/>
                <a:ea typeface="Lato"/>
                <a:cs typeface="Lato"/>
                <a:sym typeface="Lato"/>
              </a:rPr>
              <a:t>11월  5주차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30"/>
          <p:cNvSpPr txBox="1"/>
          <p:nvPr/>
        </p:nvSpPr>
        <p:spPr>
          <a:xfrm>
            <a:off x="3045178" y="3474838"/>
            <a:ext cx="14964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ko">
                <a:latin typeface="Lato"/>
                <a:ea typeface="Lato"/>
                <a:cs typeface="Lato"/>
                <a:sym typeface="Lato"/>
              </a:rPr>
              <a:t>12월 1주차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30"/>
          <p:cNvSpPr txBox="1"/>
          <p:nvPr>
            <p:ph type="title"/>
          </p:nvPr>
        </p:nvSpPr>
        <p:spPr>
          <a:xfrm>
            <a:off x="2003334" y="3794463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800">
                <a:solidFill>
                  <a:srgbClr val="000000"/>
                </a:solidFill>
              </a:rPr>
              <a:t>제품 설계 마무리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2" name="Google Shape;262;p30"/>
          <p:cNvSpPr txBox="1"/>
          <p:nvPr>
            <p:ph idx="4294967295" type="body"/>
          </p:nvPr>
        </p:nvSpPr>
        <p:spPr>
          <a:xfrm>
            <a:off x="2003334" y="4068550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하드웨어 마무리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실제 상황 모의 테스트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3" name="Google Shape;263;p30"/>
          <p:cNvSpPr txBox="1"/>
          <p:nvPr/>
        </p:nvSpPr>
        <p:spPr>
          <a:xfrm>
            <a:off x="4355925" y="2957350"/>
            <a:ext cx="22149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ko">
                <a:latin typeface="Lato"/>
                <a:ea typeface="Lato"/>
                <a:cs typeface="Lato"/>
                <a:sym typeface="Lato"/>
              </a:rPr>
              <a:t>12월 2주차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30"/>
          <p:cNvSpPr txBox="1"/>
          <p:nvPr>
            <p:ph type="title"/>
          </p:nvPr>
        </p:nvSpPr>
        <p:spPr>
          <a:xfrm>
            <a:off x="5136128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800">
                <a:solidFill>
                  <a:srgbClr val="000000"/>
                </a:solidFill>
              </a:rPr>
              <a:t>캠스톤 디자인 전시회 준비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5" name="Google Shape;265;p30"/>
          <p:cNvSpPr txBox="1"/>
          <p:nvPr>
            <p:ph idx="4294967295" type="body"/>
          </p:nvPr>
        </p:nvSpPr>
        <p:spPr>
          <a:xfrm>
            <a:off x="5136128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부스 전시회 준비 (판넬, 기타 서류 등)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제품 설명 및 시연 영상 제작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6" name="Google Shape;266;p30"/>
          <p:cNvSpPr txBox="1"/>
          <p:nvPr/>
        </p:nvSpPr>
        <p:spPr>
          <a:xfrm>
            <a:off x="5925900" y="3462425"/>
            <a:ext cx="1437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ko">
                <a:latin typeface="Lato"/>
                <a:ea typeface="Lato"/>
                <a:cs typeface="Lato"/>
                <a:sym typeface="Lato"/>
              </a:rPr>
              <a:t>12월 3주차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30"/>
          <p:cNvSpPr txBox="1"/>
          <p:nvPr>
            <p:ph type="title"/>
          </p:nvPr>
        </p:nvSpPr>
        <p:spPr>
          <a:xfrm>
            <a:off x="658559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800">
                <a:solidFill>
                  <a:srgbClr val="000000"/>
                </a:solidFill>
              </a:rPr>
              <a:t>전시회 준비 마무리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8" name="Google Shape;268;p30"/>
          <p:cNvSpPr txBox="1"/>
          <p:nvPr>
            <p:ph idx="4294967295" type="body"/>
          </p:nvPr>
        </p:nvSpPr>
        <p:spPr>
          <a:xfrm>
            <a:off x="658559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출품작 점검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전시회 관련 사항 점검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전시회(24일)</a:t>
            </a:r>
            <a:endParaRPr sz="700"/>
          </a:p>
        </p:txBody>
      </p:sp>
      <p:pic>
        <p:nvPicPr>
          <p:cNvPr descr="shutterstock_429987889_edited.jpg" id="269" name="Google Shape;269;p30"/>
          <p:cNvPicPr preferRelativeResize="0"/>
          <p:nvPr/>
        </p:nvPicPr>
        <p:blipFill rotWithShape="1">
          <a:blip r:embed="rId3">
            <a:alphaModFix/>
          </a:blip>
          <a:srcRect b="6621" l="0" r="0" t="91660"/>
          <a:stretch/>
        </p:blipFill>
        <p:spPr>
          <a:xfrm>
            <a:off x="885125" y="3339575"/>
            <a:ext cx="8265375" cy="1324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0" name="Google Shape;270;p30"/>
          <p:cNvGrpSpPr/>
          <p:nvPr/>
        </p:nvGrpSpPr>
        <p:grpSpPr>
          <a:xfrm rot="10800000">
            <a:off x="2296375" y="3339567"/>
            <a:ext cx="92400" cy="411825"/>
            <a:chOff x="2070100" y="2563700"/>
            <a:chExt cx="92400" cy="411825"/>
          </a:xfrm>
        </p:grpSpPr>
        <p:cxnSp>
          <p:nvCxnSpPr>
            <p:cNvPr id="271" name="Google Shape;271;p30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2" name="Google Shape;272;p30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30"/>
          <p:cNvGrpSpPr/>
          <p:nvPr/>
        </p:nvGrpSpPr>
        <p:grpSpPr>
          <a:xfrm>
            <a:off x="3747175" y="3060165"/>
            <a:ext cx="92400" cy="411825"/>
            <a:chOff x="845575" y="2563700"/>
            <a:chExt cx="92400" cy="411825"/>
          </a:xfrm>
        </p:grpSpPr>
        <p:cxnSp>
          <p:nvCxnSpPr>
            <p:cNvPr id="274" name="Google Shape;274;p30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5" name="Google Shape;275;p30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" name="Google Shape;276;p30"/>
          <p:cNvGrpSpPr/>
          <p:nvPr/>
        </p:nvGrpSpPr>
        <p:grpSpPr>
          <a:xfrm rot="10800000">
            <a:off x="5197975" y="3339567"/>
            <a:ext cx="92400" cy="411825"/>
            <a:chOff x="2070100" y="2563700"/>
            <a:chExt cx="92400" cy="411825"/>
          </a:xfrm>
        </p:grpSpPr>
        <p:cxnSp>
          <p:nvCxnSpPr>
            <p:cNvPr id="277" name="Google Shape;277;p30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8" name="Google Shape;278;p30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" name="Google Shape;279;p30"/>
          <p:cNvGrpSpPr/>
          <p:nvPr/>
        </p:nvGrpSpPr>
        <p:grpSpPr>
          <a:xfrm>
            <a:off x="6648775" y="3060165"/>
            <a:ext cx="92400" cy="411825"/>
            <a:chOff x="845575" y="2563700"/>
            <a:chExt cx="92400" cy="411825"/>
          </a:xfrm>
        </p:grpSpPr>
        <p:cxnSp>
          <p:nvCxnSpPr>
            <p:cNvPr id="280" name="Google Shape;280;p30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1" name="Google Shape;281;p30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" name="Google Shape;282;p30"/>
          <p:cNvSpPr txBox="1"/>
          <p:nvPr>
            <p:ph idx="4294967295" type="body"/>
          </p:nvPr>
        </p:nvSpPr>
        <p:spPr>
          <a:xfrm>
            <a:off x="3295525" y="2606350"/>
            <a:ext cx="994500" cy="3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웹서버 구축 마무리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Q&amp;A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000000"/>
                </a:solidFill>
              </a:rPr>
              <a:t>감사합니다.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시스템 구성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7650" y="51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회로도</a:t>
            </a:r>
            <a:endParaRPr/>
          </a:p>
        </p:txBody>
      </p:sp>
      <p:pic>
        <p:nvPicPr>
          <p:cNvPr id="189" name="Google Shape;1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5325" y="1352875"/>
            <a:ext cx="3542358" cy="3790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475" y="1809625"/>
            <a:ext cx="4390523" cy="2877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727650" y="51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회로도</a:t>
            </a:r>
            <a:endParaRPr/>
          </a:p>
        </p:txBody>
      </p:sp>
      <p:pic>
        <p:nvPicPr>
          <p:cNvPr id="196" name="Google Shape;196;p21"/>
          <p:cNvPicPr preferRelativeResize="0"/>
          <p:nvPr/>
        </p:nvPicPr>
        <p:blipFill rotWithShape="1">
          <a:blip r:embed="rId3">
            <a:alphaModFix/>
          </a:blip>
          <a:srcRect b="19946" l="0" r="0" t="8146"/>
          <a:stretch/>
        </p:blipFill>
        <p:spPr>
          <a:xfrm>
            <a:off x="2862750" y="954800"/>
            <a:ext cx="4127896" cy="39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727650" y="51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핀 연결</a:t>
            </a:r>
            <a:endParaRPr/>
          </a:p>
        </p:txBody>
      </p:sp>
      <p:sp>
        <p:nvSpPr>
          <p:cNvPr id="202" name="Google Shape;202;p22"/>
          <p:cNvSpPr txBox="1"/>
          <p:nvPr>
            <p:ph idx="1" type="body"/>
          </p:nvPr>
        </p:nvSpPr>
        <p:spPr>
          <a:xfrm>
            <a:off x="633650" y="1872325"/>
            <a:ext cx="1337400" cy="2833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NRF24L01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1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2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3(CE)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4(CSN)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5(SCK)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6(MOSI)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7(MISO)</a:t>
            </a:r>
            <a:endParaRPr b="1"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 </a:t>
            </a:r>
            <a:endParaRPr b="1" sz="1800"/>
          </a:p>
        </p:txBody>
      </p:sp>
      <p:sp>
        <p:nvSpPr>
          <p:cNvPr id="203" name="Google Shape;203;p22"/>
          <p:cNvSpPr txBox="1"/>
          <p:nvPr>
            <p:ph idx="1" type="body"/>
          </p:nvPr>
        </p:nvSpPr>
        <p:spPr>
          <a:xfrm>
            <a:off x="2650025" y="1872325"/>
            <a:ext cx="1847400" cy="267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Arduino UNO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GND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3.3V(VCC)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D8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D9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D13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D11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D12</a:t>
            </a:r>
            <a:endParaRPr b="1"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204" name="Google Shape;204;p22"/>
          <p:cNvSpPr/>
          <p:nvPr/>
        </p:nvSpPr>
        <p:spPr>
          <a:xfrm>
            <a:off x="2031175" y="3103200"/>
            <a:ext cx="723900" cy="338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05" name="Google Shape;205;p22"/>
          <p:cNvSpPr/>
          <p:nvPr/>
        </p:nvSpPr>
        <p:spPr>
          <a:xfrm>
            <a:off x="6526975" y="3103200"/>
            <a:ext cx="723900" cy="338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06" name="Google Shape;206;p22"/>
          <p:cNvSpPr txBox="1"/>
          <p:nvPr>
            <p:ph idx="1" type="body"/>
          </p:nvPr>
        </p:nvSpPr>
        <p:spPr>
          <a:xfrm>
            <a:off x="4779000" y="1932900"/>
            <a:ext cx="1847400" cy="2969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Arduino UNO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VCC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GND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D7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D6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D5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D4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D3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D10</a:t>
            </a:r>
            <a:endParaRPr b="1"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207" name="Google Shape;207;p22"/>
          <p:cNvSpPr txBox="1"/>
          <p:nvPr>
            <p:ph idx="1" type="body"/>
          </p:nvPr>
        </p:nvSpPr>
        <p:spPr>
          <a:xfrm>
            <a:off x="7304550" y="1949275"/>
            <a:ext cx="1847400" cy="2952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Nokia 5110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VCC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GND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SCE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RST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D/C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DN(MOSI)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SCLK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LED</a:t>
            </a:r>
            <a:endParaRPr b="1"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>
            <p:ph type="title"/>
          </p:nvPr>
        </p:nvSpPr>
        <p:spPr>
          <a:xfrm>
            <a:off x="727650" y="51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핀 연결 - 불꽃센서 추가연결</a:t>
            </a:r>
            <a:endParaRPr/>
          </a:p>
        </p:txBody>
      </p:sp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274350" y="1872325"/>
            <a:ext cx="1620600" cy="2465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ADPS-9960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GND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VCC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SDA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SCL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INT</a:t>
            </a:r>
            <a:endParaRPr b="1"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 </a:t>
            </a:r>
            <a:endParaRPr b="1" sz="1800"/>
          </a:p>
        </p:txBody>
      </p:sp>
      <p:sp>
        <p:nvSpPr>
          <p:cNvPr id="214" name="Google Shape;214;p23"/>
          <p:cNvSpPr txBox="1"/>
          <p:nvPr>
            <p:ph idx="1" type="body"/>
          </p:nvPr>
        </p:nvSpPr>
        <p:spPr>
          <a:xfrm>
            <a:off x="2573825" y="1872325"/>
            <a:ext cx="1847400" cy="267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Arduino UNO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GND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3.3V(VCC)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A4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A5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2</a:t>
            </a:r>
            <a:endParaRPr b="1" sz="1800"/>
          </a:p>
        </p:txBody>
      </p:sp>
      <p:sp>
        <p:nvSpPr>
          <p:cNvPr id="215" name="Google Shape;215;p23"/>
          <p:cNvSpPr/>
          <p:nvPr/>
        </p:nvSpPr>
        <p:spPr>
          <a:xfrm>
            <a:off x="1954975" y="3103200"/>
            <a:ext cx="723900" cy="338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16" name="Google Shape;216;p23"/>
          <p:cNvSpPr txBox="1"/>
          <p:nvPr>
            <p:ph idx="1" type="body"/>
          </p:nvPr>
        </p:nvSpPr>
        <p:spPr>
          <a:xfrm>
            <a:off x="4312950" y="1872325"/>
            <a:ext cx="1620600" cy="2465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flame sensor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GND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VCC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DOG</a:t>
            </a:r>
            <a:endParaRPr b="1"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 </a:t>
            </a:r>
            <a:endParaRPr b="1" sz="1800"/>
          </a:p>
        </p:txBody>
      </p:sp>
      <p:sp>
        <p:nvSpPr>
          <p:cNvPr id="217" name="Google Shape;217;p23"/>
          <p:cNvSpPr txBox="1"/>
          <p:nvPr>
            <p:ph idx="1" type="body"/>
          </p:nvPr>
        </p:nvSpPr>
        <p:spPr>
          <a:xfrm>
            <a:off x="6612425" y="1872325"/>
            <a:ext cx="1847400" cy="267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Arduino UNO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GND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3.3V(VCC)</a:t>
            </a:r>
            <a:endParaRPr b="1"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/>
              <a:t>13</a:t>
            </a:r>
            <a:endParaRPr b="1" sz="1800"/>
          </a:p>
        </p:txBody>
      </p:sp>
      <p:sp>
        <p:nvSpPr>
          <p:cNvPr id="218" name="Google Shape;218;p23"/>
          <p:cNvSpPr/>
          <p:nvPr/>
        </p:nvSpPr>
        <p:spPr>
          <a:xfrm>
            <a:off x="5993575" y="3103200"/>
            <a:ext cx="723900" cy="338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4A86E8"/>
              </a:highlight>
            </a:endParaRPr>
          </a:p>
        </p:txBody>
      </p:sp>
      <p:sp>
        <p:nvSpPr>
          <p:cNvPr id="219" name="Google Shape;219;p23"/>
          <p:cNvSpPr/>
          <p:nvPr/>
        </p:nvSpPr>
        <p:spPr>
          <a:xfrm>
            <a:off x="4312950" y="1753875"/>
            <a:ext cx="4831200" cy="2250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/>
          <p:nvPr>
            <p:ph type="title"/>
          </p:nvPr>
        </p:nvSpPr>
        <p:spPr>
          <a:xfrm>
            <a:off x="727650" y="51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코딩 - gesture, LCD, flame sensor</a:t>
            </a:r>
            <a:endParaRPr/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0913" y="1309875"/>
            <a:ext cx="6742180" cy="37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5"/>
          <p:cNvSpPr txBox="1"/>
          <p:nvPr>
            <p:ph type="title"/>
          </p:nvPr>
        </p:nvSpPr>
        <p:spPr>
          <a:xfrm>
            <a:off x="727650" y="512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gesture, flame and LCD</a:t>
            </a:r>
            <a:endParaRPr/>
          </a:p>
        </p:txBody>
      </p:sp>
      <p:pic>
        <p:nvPicPr>
          <p:cNvPr id="231" name="Google Shape;231;p25"/>
          <p:cNvPicPr preferRelativeResize="0"/>
          <p:nvPr/>
        </p:nvPicPr>
        <p:blipFill rotWithShape="1">
          <a:blip r:embed="rId3">
            <a:alphaModFix/>
          </a:blip>
          <a:srcRect b="19946" l="0" r="0" t="8146"/>
          <a:stretch/>
        </p:blipFill>
        <p:spPr>
          <a:xfrm>
            <a:off x="2816550" y="1125800"/>
            <a:ext cx="4127896" cy="39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프로젝트 진척도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